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Playfair Display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7"/>
  </p:normalViewPr>
  <p:slideViewPr>
    <p:cSldViewPr snapToGrid="0">
      <p:cViewPr varScale="1">
        <p:scale>
          <a:sx n="120" d="100"/>
          <a:sy n="120" d="100"/>
        </p:scale>
        <p:origin x="200" y="5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afd716d8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afd716d8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af2d439a9_1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af2d439a9_1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af2d439a9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af2d439a9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ae37cd187_4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ae37cd187_4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ae37cd1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ae37cd1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8ed673d6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8ed673d6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ae37cd18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ae37cd18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ae37cd187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ae37cd187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ae37cd18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ae37cd18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ae37cd187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ae37cd187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8ed673d6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8ed673d6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8ed673d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8ed673d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8ed673d60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8ed673d60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8ed673d60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8ed673d60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ae37cd187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ae37cd187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ae37cd187_4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ae37cd187_4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8ed673d6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8ed673d6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af2d439a9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af2d439a9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af2d439a9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af2d439a9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af2d439a9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af2d439a9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10" Type="http://schemas.openxmlformats.org/officeDocument/2006/relationships/image" Target="../media/image19.png"/><Relationship Id="rId4" Type="http://schemas.openxmlformats.org/officeDocument/2006/relationships/image" Target="../media/image30.png"/><Relationship Id="rId9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microsoft.com/office/2007/relationships/media" Target="../media/media2.mp4"/><Relationship Id="rId7" Type="http://schemas.openxmlformats.org/officeDocument/2006/relationships/image" Target="../media/image3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Relationship Id="rId9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2870100" y="1627200"/>
            <a:ext cx="34038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Make You Up In Video</a:t>
            </a:r>
            <a:endParaRPr sz="240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286750" y="3305875"/>
            <a:ext cx="27609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Group 25: 	r06922055 	吳均庭</a:t>
            </a:r>
            <a:endParaRPr sz="14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r07922153 	八巻櫻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: BeautyGAN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(5/6)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984100" cy="38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&lt;STEP4&gt;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The lower pipeline shows the details of makeup loss. </a:t>
            </a:r>
            <a:br>
              <a:rPr lang="en" sz="1500" b="1"/>
            </a:br>
            <a:r>
              <a:rPr lang="en" sz="1500" b="1"/>
              <a:t>It consists of three local histogram loss terms acted on </a:t>
            </a:r>
            <a:endParaRPr sz="15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Face</a:t>
            </a: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Eye shadow</a:t>
            </a: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Lips</a:t>
            </a:r>
            <a:br>
              <a:rPr lang="en" sz="1400" b="1"/>
            </a:br>
            <a:endParaRPr sz="14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We first utilize face parsing model to separate each cosmetic region of</a:t>
            </a:r>
            <a:endParaRPr sz="15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 </a:t>
            </a:r>
            <a:r>
              <a:rPr lang="en" sz="900" b="1">
                <a:solidFill>
                  <a:srgbClr val="000000"/>
                </a:solidFill>
              </a:rPr>
              <a:t> </a:t>
            </a: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br>
              <a:rPr lang="en" sz="1400" b="1"/>
            </a:br>
            <a:r>
              <a:rPr lang="en" sz="1400" b="1"/>
              <a:t> </a:t>
            </a:r>
            <a:endParaRPr sz="1400" b="1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/>
              <a:t>≈</a:t>
            </a:r>
            <a:endParaRPr b="1"/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7113" y="1099175"/>
            <a:ext cx="5956885" cy="37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/>
          <p:nvPr/>
        </p:nvSpPr>
        <p:spPr>
          <a:xfrm>
            <a:off x="3331300" y="3654775"/>
            <a:ext cx="2442900" cy="1204500"/>
          </a:xfrm>
          <a:prstGeom prst="rect">
            <a:avLst/>
          </a:prstGeom>
          <a:noFill/>
          <a:ln w="38100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 rotWithShape="1">
          <a:blip r:embed="rId4">
            <a:alphaModFix/>
          </a:blip>
          <a:srcRect r="75303"/>
          <a:stretch/>
        </p:blipFill>
        <p:spPr>
          <a:xfrm>
            <a:off x="770475" y="3945600"/>
            <a:ext cx="265125" cy="25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 rotWithShape="1">
          <a:blip r:embed="rId4">
            <a:alphaModFix/>
          </a:blip>
          <a:srcRect l="34500" r="37364"/>
          <a:stretch/>
        </p:blipFill>
        <p:spPr>
          <a:xfrm>
            <a:off x="752012" y="4203650"/>
            <a:ext cx="302050" cy="25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 rotWithShape="1">
          <a:blip r:embed="rId4">
            <a:alphaModFix/>
          </a:blip>
          <a:srcRect l="71861"/>
          <a:stretch/>
        </p:blipFill>
        <p:spPr>
          <a:xfrm>
            <a:off x="752000" y="4461700"/>
            <a:ext cx="302075" cy="25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2"/>
          <p:cNvSpPr/>
          <p:nvPr/>
        </p:nvSpPr>
        <p:spPr>
          <a:xfrm>
            <a:off x="3491175" y="3904950"/>
            <a:ext cx="97800" cy="9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: BeautyGAN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(6/6)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984100" cy="38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&lt;STEP5&gt;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Then, for each region, we employ histogram matching between  </a:t>
            </a:r>
            <a:endParaRPr sz="1500" b="1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endParaRPr sz="1500" b="1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endParaRPr sz="15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and </a:t>
            </a:r>
            <a:r>
              <a:rPr lang="en" sz="1500"/>
              <a:t> </a:t>
            </a:r>
            <a:r>
              <a:rPr lang="en" sz="1500" b="1"/>
              <a:t>to obtain a histogram remapping facial region as ground truth.</a:t>
            </a:r>
            <a:endParaRPr sz="15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The local loss term calculates pixel-level differences between such ground truth and corresponding cosmetic region of </a:t>
            </a:r>
            <a:endParaRPr sz="15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sz="1400" b="1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 b="1"/>
            </a:br>
            <a:r>
              <a:rPr lang="en" sz="1400" b="1"/>
              <a:t> </a:t>
            </a:r>
            <a:endParaRPr sz="1400" b="1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7113" y="1099175"/>
            <a:ext cx="5956885" cy="37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3"/>
          <p:cNvSpPr/>
          <p:nvPr/>
        </p:nvSpPr>
        <p:spPr>
          <a:xfrm>
            <a:off x="5685400" y="3654775"/>
            <a:ext cx="3402300" cy="1204500"/>
          </a:xfrm>
          <a:prstGeom prst="rect">
            <a:avLst/>
          </a:prstGeom>
          <a:noFill/>
          <a:ln w="38100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 rotWithShape="1">
          <a:blip r:embed="rId4">
            <a:alphaModFix/>
          </a:blip>
          <a:srcRect r="75303"/>
          <a:stretch/>
        </p:blipFill>
        <p:spPr>
          <a:xfrm>
            <a:off x="717175" y="1964600"/>
            <a:ext cx="265125" cy="25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3"/>
          <p:cNvPicPr preferRelativeResize="0"/>
          <p:nvPr/>
        </p:nvPicPr>
        <p:blipFill rotWithShape="1">
          <a:blip r:embed="rId4">
            <a:alphaModFix/>
          </a:blip>
          <a:srcRect l="34500" r="37364"/>
          <a:stretch/>
        </p:blipFill>
        <p:spPr>
          <a:xfrm>
            <a:off x="698712" y="2222650"/>
            <a:ext cx="302050" cy="25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3"/>
          <p:cNvPicPr preferRelativeResize="0"/>
          <p:nvPr/>
        </p:nvPicPr>
        <p:blipFill rotWithShape="1">
          <a:blip r:embed="rId4">
            <a:alphaModFix/>
          </a:blip>
          <a:srcRect l="71861"/>
          <a:stretch/>
        </p:blipFill>
        <p:spPr>
          <a:xfrm>
            <a:off x="752000" y="4461700"/>
            <a:ext cx="302075" cy="25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3"/>
          <p:cNvSpPr/>
          <p:nvPr/>
        </p:nvSpPr>
        <p:spPr>
          <a:xfrm>
            <a:off x="3491175" y="3904950"/>
            <a:ext cx="97800" cy="9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73" name="Google Shape;173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 using Tensorflow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MT dataset: 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Non-makeup : 1115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Makeup :  2719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Dlib is used for face parsing</a:t>
            </a:r>
            <a:br>
              <a:rPr lang="en"/>
            </a:b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4" name="Google Shape;17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850" y="868677"/>
            <a:ext cx="3924299" cy="201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2325" y="3130050"/>
            <a:ext cx="1590100" cy="159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9200" y="3130050"/>
            <a:ext cx="1590100" cy="159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1052" y="158338"/>
            <a:ext cx="1828800" cy="1755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4225" y="1730204"/>
            <a:ext cx="1828800" cy="1758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23293" y="1731899"/>
            <a:ext cx="1828800" cy="1755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39175" y="155263"/>
            <a:ext cx="1828800" cy="1761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39175" y="1728813"/>
            <a:ext cx="1828800" cy="1761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39100" y="155263"/>
            <a:ext cx="1828800" cy="1761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39100" y="1728813"/>
            <a:ext cx="1828800" cy="1761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354225" y="3330638"/>
            <a:ext cx="1828800" cy="1761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139100" y="3330638"/>
            <a:ext cx="1828800" cy="1761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539175" y="3330638"/>
            <a:ext cx="1828800" cy="1761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951050" y="3330638"/>
            <a:ext cx="1828800" cy="17618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 to Video</a:t>
            </a:r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Apply the sample makeup to a input video </a:t>
            </a:r>
            <a:endParaRPr/>
          </a:p>
        </p:txBody>
      </p:sp>
      <p:sp>
        <p:nvSpPr>
          <p:cNvPr id="199" name="Google Shape;199;p26"/>
          <p:cNvSpPr/>
          <p:nvPr/>
        </p:nvSpPr>
        <p:spPr>
          <a:xfrm rot="-5400000">
            <a:off x="4298400" y="3385450"/>
            <a:ext cx="281700" cy="265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" name="Google Shape;200;p26"/>
          <p:cNvGrpSpPr/>
          <p:nvPr/>
        </p:nvGrpSpPr>
        <p:grpSpPr>
          <a:xfrm>
            <a:off x="1195063" y="1943370"/>
            <a:ext cx="6753875" cy="2873105"/>
            <a:chOff x="786600" y="1951420"/>
            <a:chExt cx="6753875" cy="2873105"/>
          </a:xfrm>
        </p:grpSpPr>
        <p:sp>
          <p:nvSpPr>
            <p:cNvPr id="201" name="Google Shape;201;p26"/>
            <p:cNvSpPr/>
            <p:nvPr/>
          </p:nvSpPr>
          <p:spPr>
            <a:xfrm>
              <a:off x="3251925" y="2434063"/>
              <a:ext cx="1569600" cy="85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</a:rPr>
                <a:t>Model</a:t>
              </a:r>
              <a:endParaRPr sz="1800">
                <a:solidFill>
                  <a:srgbClr val="FFFFFF"/>
                </a:solidFill>
              </a:endParaRPr>
            </a:p>
          </p:txBody>
        </p:sp>
        <p:pic>
          <p:nvPicPr>
            <p:cNvPr id="202" name="Google Shape;202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10064" y="3765226"/>
              <a:ext cx="1053325" cy="1059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3" name="Google Shape;20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6600" y="1951420"/>
              <a:ext cx="1632375" cy="16323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4" name="Google Shape;204;p26"/>
            <p:cNvSpPr/>
            <p:nvPr/>
          </p:nvSpPr>
          <p:spPr>
            <a:xfrm>
              <a:off x="2418963" y="2727919"/>
              <a:ext cx="531300" cy="2655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5123163" y="2727919"/>
              <a:ext cx="531300" cy="2655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5908175" y="2427500"/>
              <a:ext cx="1632300" cy="85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</a:rPr>
                <a:t>Styled Video</a:t>
              </a:r>
              <a:endParaRPr sz="18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apply makeup to Image</a:t>
            </a:r>
            <a:endParaRPr/>
          </a:p>
        </p:txBody>
      </p:sp>
      <p:grpSp>
        <p:nvGrpSpPr>
          <p:cNvPr id="212" name="Google Shape;212;p27"/>
          <p:cNvGrpSpPr/>
          <p:nvPr/>
        </p:nvGrpSpPr>
        <p:grpSpPr>
          <a:xfrm>
            <a:off x="311690" y="2119621"/>
            <a:ext cx="1828891" cy="981936"/>
            <a:chOff x="311700" y="1780525"/>
            <a:chExt cx="1855800" cy="999426"/>
          </a:xfrm>
        </p:grpSpPr>
        <p:pic>
          <p:nvPicPr>
            <p:cNvPr id="213" name="Google Shape;213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1700" y="1780525"/>
              <a:ext cx="1855800" cy="9994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4" name="Google Shape;214;p27"/>
            <p:cNvSpPr/>
            <p:nvPr/>
          </p:nvSpPr>
          <p:spPr>
            <a:xfrm rot="-512648">
              <a:off x="1169257" y="1962325"/>
              <a:ext cx="381635" cy="397716"/>
            </a:xfrm>
            <a:prstGeom prst="rect">
              <a:avLst/>
            </a:prstGeom>
            <a:noFill/>
            <a:ln w="19050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27"/>
          <p:cNvGrpSpPr/>
          <p:nvPr/>
        </p:nvGrpSpPr>
        <p:grpSpPr>
          <a:xfrm>
            <a:off x="378995" y="3510933"/>
            <a:ext cx="1828716" cy="1170379"/>
            <a:chOff x="379025" y="2963750"/>
            <a:chExt cx="1788475" cy="1152969"/>
          </a:xfrm>
        </p:grpSpPr>
        <p:pic>
          <p:nvPicPr>
            <p:cNvPr id="216" name="Google Shape;216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9025" y="2963750"/>
              <a:ext cx="1788475" cy="11529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" name="Google Shape;217;p27"/>
            <p:cNvSpPr/>
            <p:nvPr/>
          </p:nvSpPr>
          <p:spPr>
            <a:xfrm rot="-1374">
              <a:off x="897966" y="3149195"/>
              <a:ext cx="750600" cy="782100"/>
            </a:xfrm>
            <a:prstGeom prst="rect">
              <a:avLst/>
            </a:prstGeom>
            <a:noFill/>
            <a:ln w="19050" cap="flat" cmpd="sng">
              <a:solidFill>
                <a:srgbClr val="EA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" name="Google Shape;218;p27"/>
          <p:cNvSpPr txBox="1"/>
          <p:nvPr/>
        </p:nvSpPr>
        <p:spPr>
          <a:xfrm>
            <a:off x="2250575" y="3034150"/>
            <a:ext cx="505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7"/>
          <p:cNvSpPr txBox="1"/>
          <p:nvPr/>
        </p:nvSpPr>
        <p:spPr>
          <a:xfrm>
            <a:off x="2284138" y="4025950"/>
            <a:ext cx="505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7"/>
          <p:cNvSpPr txBox="1"/>
          <p:nvPr/>
        </p:nvSpPr>
        <p:spPr>
          <a:xfrm>
            <a:off x="2540175" y="1670613"/>
            <a:ext cx="6318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Mask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1862" y="1616300"/>
            <a:ext cx="1828800" cy="979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8100" y="3186163"/>
            <a:ext cx="1828800" cy="9835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3" name="Google Shape;223;p27"/>
          <p:cNvCxnSpPr>
            <a:stCxn id="213" idx="0"/>
            <a:endCxn id="224" idx="0"/>
          </p:cNvCxnSpPr>
          <p:nvPr/>
        </p:nvCxnSpPr>
        <p:spPr>
          <a:xfrm rot="-5400000">
            <a:off x="3697236" y="-455579"/>
            <a:ext cx="104100" cy="5046300"/>
          </a:xfrm>
          <a:prstGeom prst="bentConnector3">
            <a:avLst>
              <a:gd name="adj1" fmla="val 68558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27"/>
          <p:cNvSpPr/>
          <p:nvPr/>
        </p:nvSpPr>
        <p:spPr>
          <a:xfrm>
            <a:off x="6181900" y="2015570"/>
            <a:ext cx="181200" cy="181200"/>
          </a:xfrm>
          <a:prstGeom prst="flowChartOr">
            <a:avLst/>
          </a:prstGeom>
          <a:solidFill>
            <a:schemeClr val="dk1"/>
          </a:solidFill>
          <a:ln w="19050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5" name="Google Shape;225;p27"/>
          <p:cNvCxnSpPr>
            <a:stCxn id="224" idx="4"/>
            <a:endCxn id="222" idx="0"/>
          </p:cNvCxnSpPr>
          <p:nvPr/>
        </p:nvCxnSpPr>
        <p:spPr>
          <a:xfrm rot="-5400000" flipH="1">
            <a:off x="5778100" y="2691170"/>
            <a:ext cx="9894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27"/>
          <p:cNvCxnSpPr>
            <a:stCxn id="221" idx="3"/>
            <a:endCxn id="224" idx="2"/>
          </p:cNvCxnSpPr>
          <p:nvPr/>
        </p:nvCxnSpPr>
        <p:spPr>
          <a:xfrm>
            <a:off x="5000662" y="2106157"/>
            <a:ext cx="1181100" cy="600"/>
          </a:xfrm>
          <a:prstGeom prst="bentConnector3">
            <a:avLst>
              <a:gd name="adj1" fmla="val 50006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7" name="Google Shape;227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89400" y="1473988"/>
            <a:ext cx="2338276" cy="1255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7"/>
          <p:cNvCxnSpPr>
            <a:stCxn id="224" idx="6"/>
            <a:endCxn id="227" idx="1"/>
          </p:cNvCxnSpPr>
          <p:nvPr/>
        </p:nvCxnSpPr>
        <p:spPr>
          <a:xfrm rot="10800000" flipH="1">
            <a:off x="6363100" y="2101670"/>
            <a:ext cx="226200" cy="4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9" name="Google Shape;229;p27"/>
          <p:cNvCxnSpPr>
            <a:stCxn id="213" idx="3"/>
            <a:endCxn id="221" idx="1"/>
          </p:cNvCxnSpPr>
          <p:nvPr/>
        </p:nvCxnSpPr>
        <p:spPr>
          <a:xfrm rot="10800000" flipH="1">
            <a:off x="2140581" y="2106289"/>
            <a:ext cx="1031400" cy="504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" name="Google Shape;230;p27"/>
          <p:cNvCxnSpPr>
            <a:stCxn id="213" idx="3"/>
            <a:endCxn id="231" idx="1"/>
          </p:cNvCxnSpPr>
          <p:nvPr/>
        </p:nvCxnSpPr>
        <p:spPr>
          <a:xfrm>
            <a:off x="2140581" y="2610589"/>
            <a:ext cx="1441800" cy="1047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" name="Google Shape;232;p27"/>
          <p:cNvCxnSpPr>
            <a:stCxn id="216" idx="3"/>
            <a:endCxn id="231" idx="1"/>
          </p:cNvCxnSpPr>
          <p:nvPr/>
        </p:nvCxnSpPr>
        <p:spPr>
          <a:xfrm rot="10800000" flipH="1">
            <a:off x="2207711" y="3658122"/>
            <a:ext cx="1374600" cy="438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33" name="Google Shape;233;p27"/>
          <p:cNvGrpSpPr/>
          <p:nvPr/>
        </p:nvGrpSpPr>
        <p:grpSpPr>
          <a:xfrm>
            <a:off x="2756078" y="2793760"/>
            <a:ext cx="2464522" cy="1580849"/>
            <a:chOff x="2745950" y="1357087"/>
            <a:chExt cx="3856843" cy="2473942"/>
          </a:xfrm>
        </p:grpSpPr>
        <p:pic>
          <p:nvPicPr>
            <p:cNvPr id="234" name="Google Shape;234;p27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745954" y="2709861"/>
              <a:ext cx="914400" cy="88011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1" name="Google Shape;231;p27"/>
            <p:cNvSpPr/>
            <p:nvPr/>
          </p:nvSpPr>
          <p:spPr>
            <a:xfrm>
              <a:off x="4038943" y="2148722"/>
              <a:ext cx="2046000" cy="112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</a:rPr>
                <a:t>BeautyGAN</a:t>
              </a:r>
              <a:endParaRPr sz="1600">
                <a:solidFill>
                  <a:srgbClr val="FFFFFF"/>
                </a:solidFill>
              </a:endParaRPr>
            </a:p>
          </p:txBody>
        </p:sp>
        <p:pic>
          <p:nvPicPr>
            <p:cNvPr id="235" name="Google Shape;235;p27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688393" y="2950143"/>
              <a:ext cx="914400" cy="8808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6" name="Google Shape;236;p27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2745950" y="1357087"/>
              <a:ext cx="914400" cy="873303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37" name="Google Shape;237;p27"/>
          <p:cNvCxnSpPr>
            <a:stCxn id="231" idx="3"/>
            <a:endCxn id="222" idx="1"/>
          </p:cNvCxnSpPr>
          <p:nvPr/>
        </p:nvCxnSpPr>
        <p:spPr>
          <a:xfrm>
            <a:off x="4889694" y="3658093"/>
            <a:ext cx="468300" cy="19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8" name="Google Shape;238;p27"/>
          <p:cNvSpPr txBox="1"/>
          <p:nvPr/>
        </p:nvSpPr>
        <p:spPr>
          <a:xfrm>
            <a:off x="3217006" y="2490313"/>
            <a:ext cx="30561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Weighting, Gaussian blur, Erosion, ...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9" name="Google Shape;239;p27"/>
          <p:cNvSpPr txBox="1"/>
          <p:nvPr/>
        </p:nvSpPr>
        <p:spPr>
          <a:xfrm>
            <a:off x="4758750" y="3263313"/>
            <a:ext cx="7302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(m1)</a:t>
            </a:r>
            <a:r>
              <a:rPr lang="en" baseline="30000">
                <a:latin typeface="Lato"/>
                <a:ea typeface="Lato"/>
                <a:cs typeface="Lato"/>
                <a:sym typeface="Lato"/>
              </a:rPr>
              <a:t>-1</a:t>
            </a:r>
            <a:endParaRPr baseline="30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  <p:sp>
        <p:nvSpPr>
          <p:cNvPr id="245" name="Google Shape;245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46" name="Google Shape;246;p28"/>
          <p:cNvPicPr preferRelativeResize="0"/>
          <p:nvPr/>
        </p:nvPicPr>
        <p:blipFill rotWithShape="1">
          <a:blip r:embed="rId3">
            <a:alphaModFix/>
          </a:blip>
          <a:srcRect l="30269" r="14863"/>
          <a:stretch/>
        </p:blipFill>
        <p:spPr>
          <a:xfrm>
            <a:off x="1257375" y="1489075"/>
            <a:ext cx="2798064" cy="27431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47" name="Google Shape;24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8273" y="3562978"/>
            <a:ext cx="1137805" cy="728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48" name="Google Shape;248;p28"/>
          <p:cNvPicPr preferRelativeResize="0"/>
          <p:nvPr/>
        </p:nvPicPr>
        <p:blipFill rotWithShape="1">
          <a:blip r:embed="rId5">
            <a:alphaModFix/>
          </a:blip>
          <a:srcRect l="29805" r="13531"/>
          <a:stretch/>
        </p:blipFill>
        <p:spPr>
          <a:xfrm>
            <a:off x="4818550" y="1489075"/>
            <a:ext cx="2891124" cy="2743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Applying to Video</a:t>
            </a:r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57" name="Google Shape;257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53625" y="391350"/>
            <a:ext cx="1692325" cy="146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9"/>
          <p:cNvSpPr txBox="1"/>
          <p:nvPr/>
        </p:nvSpPr>
        <p:spPr>
          <a:xfrm>
            <a:off x="6608900" y="97050"/>
            <a:ext cx="1824600" cy="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Makeup image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オンライン メディア 1" descr="images1.mp4">
            <a:hlinkClick r:id="" action="ppaction://media"/>
            <a:extLst>
              <a:ext uri="{FF2B5EF4-FFF2-40B4-BE49-F238E27FC236}">
                <a16:creationId xmlns:a16="http://schemas.microsoft.com/office/drawing/2014/main" id="{53EBE5A5-F545-E749-8E1E-8A3B237FBA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791931" y="2295258"/>
            <a:ext cx="4040369" cy="2272708"/>
          </a:xfrm>
          <a:prstGeom prst="rect">
            <a:avLst/>
          </a:prstGeom>
        </p:spPr>
      </p:pic>
      <p:pic>
        <p:nvPicPr>
          <p:cNvPr id="3" name="オンライン メディア 2" descr="test.mp4">
            <a:hlinkClick r:id="" action="ppaction://media"/>
            <a:extLst>
              <a:ext uri="{FF2B5EF4-FFF2-40B4-BE49-F238E27FC236}">
                <a16:creationId xmlns:a16="http://schemas.microsoft.com/office/drawing/2014/main" id="{3A77AA43-9D88-9141-BB20-FDBE825094C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1700" y="2295258"/>
            <a:ext cx="4040370" cy="22727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6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64" name="Google Shape;264;p30"/>
          <p:cNvSpPr txBox="1">
            <a:spLocks noGrp="1"/>
          </p:cNvSpPr>
          <p:nvPr>
            <p:ph type="body" idx="1"/>
          </p:nvPr>
        </p:nvSpPr>
        <p:spPr>
          <a:xfrm>
            <a:off x="623400" y="117150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 whole pipeline takes about 0.5 sec for a single frame, not fast enough for real-time usage.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Replace </a:t>
            </a:r>
            <a:r>
              <a:rPr lang="en" dirty="0" err="1"/>
              <a:t>Dlib</a:t>
            </a:r>
            <a:r>
              <a:rPr lang="en" dirty="0"/>
              <a:t> face parsing with NN based method to improve the result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Histogram matching only preserve the make-up color tone, but the detail are ignored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270" name="Google Shape;270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 </a:t>
            </a:r>
            <a:r>
              <a:rPr lang="en" sz="1200"/>
              <a:t>J.-Y. Zhu, T. Park, P. Isola, and A. A. Efros. Unpaired image to-image translation using cycle-consistent adversarial networks. arXiv preprint arXiv:1703.10593, 2017. 1, 3</a:t>
            </a:r>
            <a:br>
              <a:rPr lang="en" sz="1200"/>
            </a:b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Li, Tingting &amp; Qian, Ruihe &amp; Dong, Chao &amp; Liu, Si &amp; Yan, Qiong &amp; Zhu, Wenwu &amp; 	Lin, Liang. (2018). BeautyGAN: Instance-level Facial Makeup Transfer with Deep Generative Adversarial Network. 645-653. 10.1145/3240508.3240618.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379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People want to looks more appealing and stylish in their video but people are lazy.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Existing applications provide some pre-defined filter for their users, however </a:t>
            </a:r>
            <a:r>
              <a:rPr lang="en" b="1">
                <a:solidFill>
                  <a:srgbClr val="741B47"/>
                </a:solidFill>
              </a:rPr>
              <a:t>most of them are not customizable</a:t>
            </a:r>
            <a:r>
              <a:rPr lang="en"/>
              <a:t>.</a:t>
            </a:r>
            <a:br>
              <a:rPr lang="en"/>
            </a:b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goal </a:t>
            </a:r>
            <a:r>
              <a:rPr lang="en" b="1">
                <a:solidFill>
                  <a:srgbClr val="741B47"/>
                </a:solidFill>
              </a:rPr>
              <a:t>transfer makeup from a reference image onto a non-makeup video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4675" y="730563"/>
            <a:ext cx="1975362" cy="40043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2596825" y="3249400"/>
            <a:ext cx="474300" cy="373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2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Definition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8613" y="3231763"/>
            <a:ext cx="1218957" cy="1244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3591" y="1420425"/>
            <a:ext cx="1169000" cy="119305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4101003" y="2466102"/>
            <a:ext cx="1646400" cy="91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Model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77" name="Google Shape;77;p15"/>
          <p:cNvSpPr/>
          <p:nvPr/>
        </p:nvSpPr>
        <p:spPr>
          <a:xfrm rot="2734985">
            <a:off x="3322182" y="2269322"/>
            <a:ext cx="562815" cy="28151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/>
          <p:nvPr/>
        </p:nvSpPr>
        <p:spPr>
          <a:xfrm rot="-2734985">
            <a:off x="3347266" y="3254727"/>
            <a:ext cx="562815" cy="28151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3678792" y="1902562"/>
            <a:ext cx="5910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Face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678792" y="3555391"/>
            <a:ext cx="7344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Style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5915710" y="2780691"/>
            <a:ext cx="557400" cy="28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925326" y="1748000"/>
            <a:ext cx="8247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makeup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875075" y="3697025"/>
            <a:ext cx="925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Makeup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1283" y="2326261"/>
            <a:ext cx="1169000" cy="1193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6616318" y="2300755"/>
            <a:ext cx="1218957" cy="124403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1027475" y="3849425"/>
            <a:ext cx="925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6616325" y="3584838"/>
            <a:ext cx="12189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Generated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image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Tingting Li, BeautyGAN: Instance-level Facial Makeup Transfer with Deep Generative Adversarial Network, SIGMM 2018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3000" y="1719650"/>
            <a:ext cx="2822051" cy="2863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572" y="1719650"/>
            <a:ext cx="4514298" cy="2821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Page cyclegan</a:t>
            </a:r>
            <a:endParaRPr/>
          </a:p>
        </p:txBody>
      </p:sp>
      <p:pic>
        <p:nvPicPr>
          <p:cNvPr id="100" name="Google Shape;100;p17" descr="「cyclegan」的圖片搜尋結果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866" y="1048100"/>
            <a:ext cx="7694276" cy="377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7113" y="1099175"/>
            <a:ext cx="5956885" cy="37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: BeautyGAN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(1/6)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232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lower pipeline shows the overall system.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11700" y="1157575"/>
            <a:ext cx="3232800" cy="30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&lt;STEP1&gt;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lang="en" b="1"/>
              <a:t> accepts 2 images as inputs: </a:t>
            </a:r>
            <a:endParaRPr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non-makeup image </a:t>
            </a:r>
            <a:r>
              <a:rPr lang="en" sz="9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</a:t>
            </a:r>
            <a:r>
              <a:rPr lang="en" sz="1400" b="1"/>
              <a:t>eference makeup image</a:t>
            </a:r>
            <a:br>
              <a:rPr lang="en" sz="1400" b="1"/>
            </a:br>
            <a:r>
              <a:rPr lang="en" sz="1400" b="1"/>
              <a:t> </a:t>
            </a:r>
            <a:endParaRPr sz="14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And generates 2 outputs:</a:t>
            </a: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transferred makeup image </a:t>
            </a: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antimakeup image 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7113" y="1099175"/>
            <a:ext cx="5956885" cy="37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: BeautyGAN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(2/6)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3375" y="1780363"/>
            <a:ext cx="296279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4026" y="2050188"/>
            <a:ext cx="296275" cy="224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68425" y="2727323"/>
            <a:ext cx="296275" cy="243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41588" y="2927700"/>
            <a:ext cx="314796" cy="26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/>
          <p:nvPr/>
        </p:nvSpPr>
        <p:spPr>
          <a:xfrm>
            <a:off x="3357925" y="1931400"/>
            <a:ext cx="2833800" cy="996300"/>
          </a:xfrm>
          <a:prstGeom prst="rect">
            <a:avLst/>
          </a:prstGeom>
          <a:noFill/>
          <a:ln w="38100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: BeautyGAN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(3/6)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938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&lt;STEP2&gt;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generated images are fed into the same </a:t>
            </a: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lang="en"/>
              <a:t> </a:t>
            </a:r>
            <a:r>
              <a:rPr lang="en" b="1"/>
              <a:t>to build up reconstruction results: </a:t>
            </a:r>
            <a:endParaRPr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 </a:t>
            </a:r>
            <a:r>
              <a:rPr lang="en" sz="900" b="1">
                <a:solidFill>
                  <a:srgbClr val="000000"/>
                </a:solidFill>
              </a:rPr>
              <a:t> </a:t>
            </a: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br>
              <a:rPr lang="en" sz="1400" b="1"/>
            </a:br>
            <a:r>
              <a:rPr lang="en" sz="1400" b="1"/>
              <a:t> </a:t>
            </a:r>
            <a:endParaRPr sz="1400" b="1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/>
              <a:t>≈</a:t>
            </a:r>
            <a:endParaRPr b="1"/>
          </a:p>
        </p:txBody>
      </p:sp>
      <p:pic>
        <p:nvPicPr>
          <p:cNvPr id="126" name="Google Shape;126;p20"/>
          <p:cNvPicPr preferRelativeResize="0"/>
          <p:nvPr/>
        </p:nvPicPr>
        <p:blipFill rotWithShape="1">
          <a:blip r:embed="rId3">
            <a:alphaModFix/>
          </a:blip>
          <a:srcRect r="60135"/>
          <a:stretch/>
        </p:blipFill>
        <p:spPr>
          <a:xfrm>
            <a:off x="812875" y="2593625"/>
            <a:ext cx="310900" cy="2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l="49892" t="10" b="-10"/>
          <a:stretch/>
        </p:blipFill>
        <p:spPr>
          <a:xfrm>
            <a:off x="733019" y="2868225"/>
            <a:ext cx="390768" cy="2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7113" y="1099175"/>
            <a:ext cx="5956885" cy="37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/>
          <p:nvPr/>
        </p:nvSpPr>
        <p:spPr>
          <a:xfrm>
            <a:off x="5818650" y="1922525"/>
            <a:ext cx="3153600" cy="996300"/>
          </a:xfrm>
          <a:prstGeom prst="rect">
            <a:avLst/>
          </a:prstGeom>
          <a:noFill/>
          <a:ln w="38100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7113" y="1099175"/>
            <a:ext cx="5956885" cy="37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: BeautyGAN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(4/6)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232800" cy="3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&lt;STEP3&gt;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There are four loss terms for training </a:t>
            </a: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lang="en" b="1"/>
              <a:t>: </a:t>
            </a:r>
            <a:endParaRPr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Char char="●"/>
            </a:pPr>
            <a:r>
              <a:rPr lang="en" sz="1400" b="1">
                <a:solidFill>
                  <a:srgbClr val="FF9900"/>
                </a:solidFill>
              </a:rPr>
              <a:t>adversarial loss </a:t>
            </a:r>
            <a:endParaRPr sz="1400" b="1">
              <a:solidFill>
                <a:srgbClr val="FF9900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400"/>
              <a:buChar char="●"/>
            </a:pPr>
            <a:r>
              <a:rPr lang="en" sz="1400" b="1">
                <a:solidFill>
                  <a:srgbClr val="00FF00"/>
                </a:solidFill>
              </a:rPr>
              <a:t>cycle consistency loss</a:t>
            </a:r>
            <a:endParaRPr sz="1400" b="1">
              <a:solidFill>
                <a:srgbClr val="00FF00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 b="1">
                <a:solidFill>
                  <a:srgbClr val="0000FF"/>
                </a:solidFill>
              </a:rPr>
              <a:t>perceptual loss</a:t>
            </a:r>
            <a:endParaRPr sz="1400" b="1">
              <a:solidFill>
                <a:srgbClr val="0000FF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 sz="1400" b="1">
                <a:solidFill>
                  <a:srgbClr val="FF0000"/>
                </a:solidFill>
              </a:rPr>
              <a:t>makeup loss</a:t>
            </a:r>
            <a:endParaRPr sz="1400" b="1">
              <a:solidFill>
                <a:srgbClr val="FF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 b="1"/>
            </a:br>
            <a:r>
              <a:rPr lang="en" sz="1400" b="1"/>
              <a:t> </a:t>
            </a:r>
            <a:endParaRPr sz="1400" b="1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sp>
        <p:nvSpPr>
          <p:cNvPr id="137" name="Google Shape;137;p21"/>
          <p:cNvSpPr/>
          <p:nvPr/>
        </p:nvSpPr>
        <p:spPr>
          <a:xfrm>
            <a:off x="5634425" y="1203025"/>
            <a:ext cx="1295700" cy="2850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1"/>
          <p:cNvSpPr/>
          <p:nvPr/>
        </p:nvSpPr>
        <p:spPr>
          <a:xfrm>
            <a:off x="4477250" y="1648600"/>
            <a:ext cx="903000" cy="2403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/>
          <p:nvPr/>
        </p:nvSpPr>
        <p:spPr>
          <a:xfrm>
            <a:off x="6626825" y="1544350"/>
            <a:ext cx="1295700" cy="4488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1"/>
          <p:cNvSpPr/>
          <p:nvPr/>
        </p:nvSpPr>
        <p:spPr>
          <a:xfrm>
            <a:off x="4895871" y="1488025"/>
            <a:ext cx="842700" cy="1605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4477250" y="2943625"/>
            <a:ext cx="903000" cy="240300"/>
          </a:xfrm>
          <a:prstGeom prst="rect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1"/>
          <p:cNvSpPr/>
          <p:nvPr/>
        </p:nvSpPr>
        <p:spPr>
          <a:xfrm>
            <a:off x="5634425" y="3380850"/>
            <a:ext cx="1295700" cy="2850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6626825" y="2839375"/>
            <a:ext cx="1295700" cy="4488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358</Words>
  <Application>Microsoft Macintosh PowerPoint</Application>
  <PresentationFormat>画面に合わせる (16:9)</PresentationFormat>
  <Paragraphs>106</Paragraphs>
  <Slides>20</Slides>
  <Notes>20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5" baseType="lpstr">
      <vt:lpstr>Playfair Display</vt:lpstr>
      <vt:lpstr>Arial</vt:lpstr>
      <vt:lpstr>Lato</vt:lpstr>
      <vt:lpstr>Times New Roman</vt:lpstr>
      <vt:lpstr>Coral</vt:lpstr>
      <vt:lpstr>Make You Up In Video</vt:lpstr>
      <vt:lpstr>Motivation</vt:lpstr>
      <vt:lpstr>Problem Definition</vt:lpstr>
      <vt:lpstr>Tingting Li, BeautyGAN: Instance-level Facial Makeup Transfer with Deep Generative Adversarial Network, SIGMM 2018</vt:lpstr>
      <vt:lpstr>One Page cyclegan</vt:lpstr>
      <vt:lpstr>Model : BeautyGAN (1/6) </vt:lpstr>
      <vt:lpstr>Model : BeautyGAN (2/6) </vt:lpstr>
      <vt:lpstr>Model : BeautyGAN (3/6) </vt:lpstr>
      <vt:lpstr>Model : BeautyGAN (4/6) </vt:lpstr>
      <vt:lpstr>Model : BeautyGAN (5/6) </vt:lpstr>
      <vt:lpstr>Model : BeautyGAN (6/6) </vt:lpstr>
      <vt:lpstr>Implementation</vt:lpstr>
      <vt:lpstr>Results </vt:lpstr>
      <vt:lpstr>Apply to Video</vt:lpstr>
      <vt:lpstr>How to apply makeup to Image</vt:lpstr>
      <vt:lpstr>Result</vt:lpstr>
      <vt:lpstr>Applying to Video</vt:lpstr>
      <vt:lpstr>Future work</vt:lpstr>
      <vt:lpstr>Reference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You Up In Video</dc:title>
  <cp:lastModifiedBy>1w1431434</cp:lastModifiedBy>
  <cp:revision>1</cp:revision>
  <dcterms:modified xsi:type="dcterms:W3CDTF">2019-06-13T17:59:13Z</dcterms:modified>
</cp:coreProperties>
</file>